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embeddedFontLst>
    <p:embeddedFont>
      <p:font typeface="Raleway"/>
      <p:regular r:id="rId9"/>
      <p:bold r:id="rId10"/>
      <p:italic r:id="rId11"/>
      <p:boldItalic r:id="rId12"/>
    </p:embeddedFont>
    <p:embeddedFont>
      <p:font typeface="La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2616B26-4B23-467C-96FF-404A8E1D556D}">
  <a:tblStyle styleId="{82616B26-4B23-467C-96FF-404A8E1D55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italic.fntdata"/><Relationship Id="rId10" Type="http://schemas.openxmlformats.org/officeDocument/2006/relationships/font" Target="fonts/Raleway-bold.fntdata"/><Relationship Id="rId13" Type="http://schemas.openxmlformats.org/officeDocument/2006/relationships/font" Target="fonts/Lato-regular.fntdata"/><Relationship Id="rId12" Type="http://schemas.openxmlformats.org/officeDocument/2006/relationships/font" Target="fonts/Raleway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Raleway-regular.fntdata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6" Type="http://schemas.openxmlformats.org/officeDocument/2006/relationships/font" Target="fonts/Lato-bold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5b15f0a3_5_2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5b15f0a3_5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4a20d22b38_0_4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4a20d22b3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55420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632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840300"/>
            <a:ext cx="6331500" cy="205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4317933"/>
            <a:ext cx="6331500" cy="16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632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55420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739800"/>
            <a:ext cx="7436100" cy="205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3892600"/>
            <a:ext cx="7436100" cy="14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/>
        </p:nvSpPr>
        <p:spPr>
          <a:xfrm>
            <a:off x="0" y="6476675"/>
            <a:ext cx="9144000" cy="381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2"/>
          <p:cNvSpPr txBox="1"/>
          <p:nvPr/>
        </p:nvSpPr>
        <p:spPr>
          <a:xfrm>
            <a:off x="0" y="0"/>
            <a:ext cx="9144000" cy="901500"/>
          </a:xfrm>
          <a:prstGeom prst="rect">
            <a:avLst/>
          </a:prstGeom>
          <a:solidFill>
            <a:srgbClr val="000000">
              <a:alpha val="7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8498000" y="6476675"/>
            <a:ext cx="535500" cy="34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  <p:pic>
        <p:nvPicPr>
          <p:cNvPr id="70" name="Google Shape;70;p12"/>
          <p:cNvPicPr preferRelativeResize="0"/>
          <p:nvPr/>
        </p:nvPicPr>
        <p:blipFill rotWithShape="1">
          <a:blip r:embed="rId2">
            <a:alphaModFix/>
          </a:blip>
          <a:srcRect b="9" l="0" r="0" t="9"/>
          <a:stretch/>
        </p:blipFill>
        <p:spPr>
          <a:xfrm>
            <a:off x="300025" y="6521700"/>
            <a:ext cx="618950" cy="253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1" name="Google Shape;71;p12"/>
          <p:cNvGraphicFramePr/>
          <p:nvPr/>
        </p:nvGraphicFramePr>
        <p:xfrm>
          <a:off x="0" y="901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{82616B26-4B23-467C-96FF-404A8E1D556D}</a:tableStyleId>
              </a:tblPr>
              <a:tblGrid>
                <a:gridCol w="4572025"/>
                <a:gridCol w="2329450"/>
                <a:gridCol w="2242525"/>
              </a:tblGrid>
              <a:tr h="3913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300">
                          <a:solidFill>
                            <a:schemeClr val="dk2"/>
                          </a:solidFill>
                        </a:rPr>
                        <a:t>Methods</a:t>
                      </a:r>
                      <a:endParaRPr b="1" sz="1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300"/>
                        <a:t>Results </a:t>
                      </a:r>
                      <a:endParaRPr b="1" sz="13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</a:tr>
              <a:tr h="51838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내용 없음 2">
  <p:cSld name="BLANK_2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/>
          <p:nvPr/>
        </p:nvSpPr>
        <p:spPr>
          <a:xfrm>
            <a:off x="0" y="6476675"/>
            <a:ext cx="9144000" cy="381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0" y="0"/>
            <a:ext cx="9144000" cy="901500"/>
          </a:xfrm>
          <a:prstGeom prst="rect">
            <a:avLst/>
          </a:prstGeom>
          <a:solidFill>
            <a:srgbClr val="000000">
              <a:alpha val="7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8498000" y="6476675"/>
            <a:ext cx="535500" cy="34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  <p:pic>
        <p:nvPicPr>
          <p:cNvPr id="76" name="Google Shape;76;p13"/>
          <p:cNvPicPr preferRelativeResize="0"/>
          <p:nvPr/>
        </p:nvPicPr>
        <p:blipFill rotWithShape="1">
          <a:blip r:embed="rId2">
            <a:alphaModFix/>
          </a:blip>
          <a:srcRect b="9" l="0" r="0" t="9"/>
          <a:stretch/>
        </p:blipFill>
        <p:spPr>
          <a:xfrm>
            <a:off x="300025" y="6521700"/>
            <a:ext cx="618950" cy="253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7" name="Google Shape;77;p13"/>
          <p:cNvGraphicFramePr/>
          <p:nvPr/>
        </p:nvGraphicFramePr>
        <p:xfrm>
          <a:off x="0" y="901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{82616B26-4B23-467C-96FF-404A8E1D556D}</a:tableStyleId>
              </a:tblPr>
              <a:tblGrid>
                <a:gridCol w="662475"/>
                <a:gridCol w="382850"/>
                <a:gridCol w="5215125"/>
                <a:gridCol w="2798975"/>
              </a:tblGrid>
              <a:tr h="2810100"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300">
                          <a:solidFill>
                            <a:schemeClr val="dk2"/>
                          </a:solidFill>
                        </a:rPr>
                        <a:t>Methods</a:t>
                      </a:r>
                      <a:endParaRPr b="1" sz="1300">
                        <a:solidFill>
                          <a:schemeClr val="dk2"/>
                        </a:solidFill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3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 hMerge="1"/>
              </a:tr>
              <a:tr h="28101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ko" sz="1300">
                          <a:solidFill>
                            <a:schemeClr val="dk2"/>
                          </a:solidFill>
                        </a:rPr>
                        <a:t>Results</a:t>
                      </a:r>
                      <a:r>
                        <a:rPr lang="ko" sz="1300">
                          <a:solidFill>
                            <a:schemeClr val="dk2"/>
                          </a:solidFill>
                        </a:rPr>
                        <a:t> </a:t>
                      </a:r>
                      <a:endParaRPr sz="13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</a:tbl>
          </a:graphicData>
        </a:graphic>
      </p:graphicFrame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내용 없음 1">
  <p:cSld name="BLANK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  <p:sp>
        <p:nvSpPr>
          <p:cNvPr id="80" name="Google Shape;80;p14"/>
          <p:cNvSpPr txBox="1"/>
          <p:nvPr/>
        </p:nvSpPr>
        <p:spPr>
          <a:xfrm>
            <a:off x="0" y="0"/>
            <a:ext cx="9144000" cy="901500"/>
          </a:xfrm>
          <a:prstGeom prst="rect">
            <a:avLst/>
          </a:prstGeom>
          <a:solidFill>
            <a:srgbClr val="000000">
              <a:alpha val="769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Built-in title 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(Title describes the graphical abstract as a whole)</a:t>
            </a:r>
            <a:endParaRPr sz="2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0" y="6476675"/>
            <a:ext cx="9144000" cy="381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ko" sz="10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Kim DH, Park BG, Choi SY. Ann Rehabil Med 2022 Vol. 46 | DOI : 10.1093/ajae/aaq063</a:t>
            </a:r>
            <a:endParaRPr b="0" sz="100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0" y="6164525"/>
            <a:ext cx="9144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o" sz="1000">
                <a:solidFill>
                  <a:srgbClr val="434343"/>
                </a:solidFill>
              </a:rPr>
              <a:t>* Any abbreviations/acronyms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55420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632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2409100"/>
            <a:ext cx="8296800" cy="2055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55420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632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767933"/>
            <a:ext cx="6321600" cy="84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2127701"/>
            <a:ext cx="6321600" cy="40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55420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632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767933"/>
            <a:ext cx="6321600" cy="84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2136900"/>
            <a:ext cx="3071400" cy="40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2136900"/>
            <a:ext cx="3071400" cy="40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548767"/>
            <a:ext cx="8520600" cy="85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1248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2462405"/>
            <a:ext cx="2808000" cy="37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353535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949521"/>
            <a:ext cx="6244200" cy="511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67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863133"/>
            <a:ext cx="4045200" cy="175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3647161"/>
            <a:ext cx="4045200" cy="179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632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55420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5634700"/>
            <a:ext cx="83886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767933"/>
            <a:ext cx="6321600" cy="8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2127701"/>
            <a:ext cx="6321600" cy="400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625167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0" y="0"/>
            <a:ext cx="9144000" cy="90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ko" sz="2000">
                <a:solidFill>
                  <a:schemeClr val="lt1"/>
                </a:solidFill>
              </a:rPr>
              <a:t>Built-in Title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2000">
                <a:solidFill>
                  <a:schemeClr val="lt1"/>
                </a:solidFill>
              </a:rPr>
              <a:t>(Title describes the graphical abstract as a whole)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0" y="6153400"/>
            <a:ext cx="4572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o" sz="900">
                <a:solidFill>
                  <a:srgbClr val="434343"/>
                </a:solidFill>
              </a:rPr>
              <a:t>* Any abbreviations/acronyms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4572075" y="5267325"/>
            <a:ext cx="4572000" cy="1209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o">
                <a:solidFill>
                  <a:schemeClr val="lt1"/>
                </a:solidFill>
              </a:rPr>
              <a:t>Conclusion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lt1"/>
                </a:solidFill>
              </a:rPr>
              <a:t>This </a:t>
            </a:r>
            <a:r>
              <a:rPr lang="ko">
                <a:solidFill>
                  <a:schemeClr val="lt1"/>
                </a:solidFill>
              </a:rPr>
              <a:t>take-home message</a:t>
            </a:r>
            <a:r>
              <a:rPr lang="ko">
                <a:solidFill>
                  <a:schemeClr val="lt1"/>
                </a:solidFill>
              </a:rPr>
              <a:t> should explain the implications of your results and/or suggest how your study can be applied to clinical care.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152400" y="1378275"/>
            <a:ext cx="32385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ko" sz="1300">
                <a:solidFill>
                  <a:schemeClr val="dk2"/>
                </a:solidFill>
              </a:rPr>
              <a:t>Number of subjects (patients/animals), measurements, time period, procedures/methods used.</a:t>
            </a:r>
            <a:r>
              <a:rPr b="1" lang="ko" sz="1300">
                <a:solidFill>
                  <a:schemeClr val="dk2"/>
                </a:solidFill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4748325" y="1378275"/>
            <a:ext cx="26955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ko" sz="1300">
                <a:solidFill>
                  <a:schemeClr val="dk2"/>
                </a:solidFill>
              </a:rPr>
              <a:t>I</a:t>
            </a:r>
            <a:r>
              <a:rPr lang="ko" sz="1300">
                <a:solidFill>
                  <a:schemeClr val="dk2"/>
                </a:solidFill>
              </a:rPr>
              <a:t>mages should be accompanied by a brief statement summarizing your results.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790575" y="6487625"/>
            <a:ext cx="83535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ko" sz="1000">
                <a:solidFill>
                  <a:srgbClr val="CC4125"/>
                </a:solidFill>
              </a:rPr>
              <a:t>Kim HD, Park BG, Choi SY</a:t>
            </a:r>
            <a:r>
              <a:rPr b="1" lang="ko" sz="1000">
                <a:solidFill>
                  <a:srgbClr val="434343"/>
                </a:solidFill>
              </a:rPr>
              <a:t>. </a:t>
            </a:r>
            <a:r>
              <a:rPr i="1" lang="ko" sz="1000">
                <a:solidFill>
                  <a:srgbClr val="434343"/>
                </a:solidFill>
              </a:rPr>
              <a:t>Ann Rehabil Med.</a:t>
            </a:r>
            <a:r>
              <a:rPr b="1" lang="ko" sz="1000">
                <a:solidFill>
                  <a:srgbClr val="434343"/>
                </a:solidFill>
              </a:rPr>
              <a:t> </a:t>
            </a:r>
            <a:r>
              <a:rPr b="0" lang="ko" sz="10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ko" sz="1000">
                <a:solidFill>
                  <a:srgbClr val="434343"/>
                </a:solidFill>
              </a:rPr>
              <a:t>3</a:t>
            </a:r>
            <a:r>
              <a:rPr b="0" lang="ko" sz="10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Vol.4</a:t>
            </a:r>
            <a:r>
              <a:rPr lang="ko" sz="1000">
                <a:solidFill>
                  <a:srgbClr val="434343"/>
                </a:solidFill>
              </a:rPr>
              <a:t>7 (</a:t>
            </a:r>
            <a:r>
              <a:rPr lang="ko" sz="1000">
                <a:solidFill>
                  <a:srgbClr val="CC4125"/>
                </a:solidFill>
              </a:rPr>
              <a:t>3</a:t>
            </a:r>
            <a:r>
              <a:rPr lang="ko" sz="1000">
                <a:solidFill>
                  <a:srgbClr val="434343"/>
                </a:solidFill>
              </a:rPr>
              <a:t>).  </a:t>
            </a:r>
            <a:r>
              <a:rPr b="0" lang="ko" sz="10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DOI: </a:t>
            </a:r>
            <a:r>
              <a:rPr lang="ko" sz="1000">
                <a:solidFill>
                  <a:srgbClr val="434343"/>
                </a:solidFill>
              </a:rPr>
              <a:t>10.5535/arm.</a:t>
            </a:r>
            <a:r>
              <a:rPr lang="ko" sz="1000">
                <a:solidFill>
                  <a:srgbClr val="CC4125"/>
                </a:solidFill>
              </a:rPr>
              <a:t>23000</a:t>
            </a:r>
            <a:endParaRPr b="0" sz="1000">
              <a:solidFill>
                <a:srgbClr val="CC4125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0" y="0"/>
            <a:ext cx="9144000" cy="90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2000">
                <a:solidFill>
                  <a:schemeClr val="lt1"/>
                </a:solidFill>
              </a:rPr>
              <a:t>Built-in Title</a:t>
            </a:r>
            <a:endParaRPr sz="2000"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2000">
                <a:solidFill>
                  <a:schemeClr val="lt1"/>
                </a:solidFill>
              </a:rPr>
              <a:t>(Title describes the graphical abstract as a whole)</a:t>
            </a:r>
            <a:endParaRPr sz="2000">
              <a:solidFill>
                <a:schemeClr val="lt1"/>
              </a:solidFill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790575" y="6487625"/>
            <a:ext cx="83535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ko" sz="1000">
                <a:solidFill>
                  <a:srgbClr val="CC4125"/>
                </a:solidFill>
              </a:rPr>
              <a:t>Kim HD, Park BG, Choi SY</a:t>
            </a:r>
            <a:r>
              <a:rPr b="1" lang="ko" sz="1000">
                <a:solidFill>
                  <a:srgbClr val="434343"/>
                </a:solidFill>
              </a:rPr>
              <a:t>. </a:t>
            </a:r>
            <a:r>
              <a:rPr i="1" lang="ko" sz="1000">
                <a:solidFill>
                  <a:srgbClr val="434343"/>
                </a:solidFill>
              </a:rPr>
              <a:t>Ann Rehabil Med.</a:t>
            </a:r>
            <a:r>
              <a:rPr b="1" lang="ko" sz="1000">
                <a:solidFill>
                  <a:srgbClr val="434343"/>
                </a:solidFill>
              </a:rPr>
              <a:t> </a:t>
            </a:r>
            <a:r>
              <a:rPr b="0" lang="ko" sz="10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ko" sz="1000">
                <a:solidFill>
                  <a:srgbClr val="434343"/>
                </a:solidFill>
              </a:rPr>
              <a:t>3</a:t>
            </a:r>
            <a:r>
              <a:rPr b="0" lang="ko" sz="10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Vol.4</a:t>
            </a:r>
            <a:r>
              <a:rPr lang="ko" sz="1000">
                <a:solidFill>
                  <a:srgbClr val="434343"/>
                </a:solidFill>
              </a:rPr>
              <a:t>7 (</a:t>
            </a:r>
            <a:r>
              <a:rPr lang="ko" sz="1000">
                <a:solidFill>
                  <a:srgbClr val="CC4125"/>
                </a:solidFill>
              </a:rPr>
              <a:t>3</a:t>
            </a:r>
            <a:r>
              <a:rPr lang="ko" sz="1000">
                <a:solidFill>
                  <a:srgbClr val="434343"/>
                </a:solidFill>
              </a:rPr>
              <a:t>).  </a:t>
            </a:r>
            <a:r>
              <a:rPr b="0" lang="ko" sz="100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DOI: </a:t>
            </a:r>
            <a:r>
              <a:rPr lang="ko" sz="1000">
                <a:solidFill>
                  <a:srgbClr val="434343"/>
                </a:solidFill>
              </a:rPr>
              <a:t>10.5535/arm.</a:t>
            </a:r>
            <a:r>
              <a:rPr lang="ko" sz="1000">
                <a:solidFill>
                  <a:srgbClr val="CC4125"/>
                </a:solidFill>
              </a:rPr>
              <a:t>23000</a:t>
            </a:r>
            <a:endParaRPr b="0" sz="1000">
              <a:solidFill>
                <a:srgbClr val="CC4125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0" y="6153400"/>
            <a:ext cx="45720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o" sz="900">
                <a:solidFill>
                  <a:srgbClr val="434343"/>
                </a:solidFill>
              </a:rPr>
              <a:t>* Any abbreviations/acronyms</a:t>
            </a:r>
            <a:endParaRPr sz="9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790575" y="901500"/>
            <a:ext cx="32385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ko" sz="1300">
                <a:solidFill>
                  <a:schemeClr val="dk2"/>
                </a:solidFill>
              </a:rPr>
              <a:t>Number of subjects (patients/animals), measurements, time period, procedures/methods used.</a:t>
            </a:r>
            <a:r>
              <a:rPr b="1" lang="ko" sz="1300">
                <a:solidFill>
                  <a:schemeClr val="dk2"/>
                </a:solidFill>
              </a:rPr>
              <a:t> 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1" name="Google Shape;101;p16"/>
          <p:cNvSpPr txBox="1"/>
          <p:nvPr/>
        </p:nvSpPr>
        <p:spPr>
          <a:xfrm>
            <a:off x="790575" y="3743350"/>
            <a:ext cx="26955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ko" sz="1300">
                <a:solidFill>
                  <a:schemeClr val="dk2"/>
                </a:solidFill>
              </a:rPr>
              <a:t>Images should be accompanied by a brief statement summarizing your results.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2" name="Google Shape;102;p16"/>
          <p:cNvSpPr txBox="1"/>
          <p:nvPr/>
        </p:nvSpPr>
        <p:spPr>
          <a:xfrm>
            <a:off x="4572075" y="5267325"/>
            <a:ext cx="4572000" cy="12093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ko">
                <a:solidFill>
                  <a:schemeClr val="lt1"/>
                </a:solidFill>
              </a:rPr>
              <a:t>Conclusion</a:t>
            </a:r>
            <a:endParaRPr b="1"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ko">
                <a:solidFill>
                  <a:schemeClr val="lt1"/>
                </a:solidFill>
              </a:rPr>
              <a:t>This take-home message should explain the implications of your results and/or suggest how your study can be applied to clinical care.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